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heddar" charset="1" panose="00000000000000000000"/>
      <p:regular r:id="rId19"/>
    </p:embeddedFont>
    <p:embeddedFont>
      <p:font typeface="Arimo" charset="1" panose="020B06040202020202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Arimo Bold" charset="1" panose="020B0704020202020204"/>
      <p:regular r:id="rId23"/>
    </p:embeddedFont>
    <p:embeddedFont>
      <p:font typeface="Merriweather" charset="1" panose="00000500000000000000"/>
      <p:regular r:id="rId27"/>
    </p:embeddedFont>
    <p:embeddedFont>
      <p:font typeface="Merriweather Sans Bold" charset="1" panose="00000800000000000000"/>
      <p:regular r:id="rId28"/>
    </p:embeddedFont>
    <p:embeddedFont>
      <p:font typeface="Merriweather Sa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Questions biologiques et comportementales</a:t>
            </a:r>
          </a:p>
          <a:p>
            <a:r>
              <a:rPr lang="en-US"/>
              <a:t>Comment les oiseaux réagissent-ils aux obstacles dans leur trajectoire migratoire ?</a:t>
            </a:r>
          </a:p>
          <a:p>
            <a:r>
              <a:rPr lang="en-US"/>
              <a:t>→ En observant les règles d’évitement d’obstacles intégrées dans la simulation.</a:t>
            </a:r>
          </a:p>
          <a:p>
            <a:r>
              <a:rPr lang="en-US"/>
              <a:t/>
            </a:r>
          </a:p>
          <a:p>
            <a:r>
              <a:rPr lang="en-US"/>
              <a:t>Quels sont les impacts de la disponibilité de nourriture sur les trajectoires migratoires ?</a:t>
            </a:r>
          </a:p>
          <a:p>
            <a:r>
              <a:rPr lang="en-US"/>
              <a:t>→ En analysant les mouvements des oiseaux et leur consommation d'énergie lorsqu’ils recherchent des ressources.</a:t>
            </a:r>
          </a:p>
          <a:p>
            <a:r>
              <a:rPr lang="en-US"/>
              <a:t/>
            </a:r>
          </a:p>
          <a:p>
            <a:r>
              <a:rPr lang="en-US"/>
              <a:t>Comment les oiseaux se regroupent ou se dispersent en fonction des conditions environnementales ?</a:t>
            </a:r>
          </a:p>
          <a:p>
            <a:r>
              <a:rPr lang="en-US"/>
              <a:t>→ Grâce aux interactions sociales et aux réponses aux stimuli externes simulés.</a:t>
            </a:r>
          </a:p>
          <a:p>
            <a:r>
              <a:rPr lang="en-US"/>
              <a:t/>
            </a:r>
          </a:p>
          <a:p>
            <a:r>
              <a:rPr lang="en-US"/>
              <a:t>Quels schémas de repos et d’activité sont observés lors de la migration ?</a:t>
            </a:r>
          </a:p>
          <a:p>
            <a:r>
              <a:rPr lang="en-US"/>
              <a:t>→ En étudiant les comportements de repos et de mouvement des oiseaux.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Voici les axes d'améliorations et les perspectives pour le projet Bird Migration Simulation afin d'enrichir ses fonctionnalités et d'accroître son utilité :</a:t>
            </a:r>
          </a:p>
          <a:p>
            <a:r>
              <a:rPr lang="en-US"/>
              <a:t/>
            </a:r>
          </a:p>
          <a:p>
            <a:r>
              <a:rPr lang="en-US"/>
              <a:t>Axes d'Amélioration</a:t>
            </a:r>
          </a:p>
          <a:p>
            <a:r>
              <a:rPr lang="en-US"/>
              <a:t>1. Précision de la Simulation</a:t>
            </a:r>
          </a:p>
          <a:p>
            <a:r>
              <a:rPr lang="en-US"/>
              <a:t>Modèles comportementaux avancés :</a:t>
            </a:r>
          </a:p>
          <a:p>
            <a:r>
              <a:rPr lang="en-US"/>
              <a:t>Ajouter des algorithmes basés sur des recherches récentes en éthologie pour simuler des comportements plus réalistes, tels que la formation en vol en "V" ou des schémas spécifiques à certaines espèces.</a:t>
            </a:r>
          </a:p>
          <a:p>
            <a:r>
              <a:rPr lang="en-US"/>
              <a:t>Intégration de cycles biologiques :</a:t>
            </a:r>
          </a:p>
          <a:p>
            <a:r>
              <a:rPr lang="en-US"/>
              <a:t>Simuler des cycles diurnes/nocturnes, des périodes de reproduction, ou des comportements saisonniers pour refléter les migrations naturelles.</a:t>
            </a:r>
          </a:p>
          <a:p>
            <a:r>
              <a:rPr lang="en-US"/>
              <a:t>Gestion des interactions sociales :</a:t>
            </a:r>
          </a:p>
          <a:p>
            <a:r>
              <a:rPr lang="en-US"/>
              <a:t>Implémenter des comportements coopératifs, tels que l'entraide dans la recherche de nourriture ou l'évitement collectif des prédateurs.</a:t>
            </a:r>
          </a:p>
          <a:p>
            <a:r>
              <a:rPr lang="en-US"/>
              <a:t>2. Environnement Dynamique</a:t>
            </a:r>
          </a:p>
          <a:p>
            <a:r>
              <a:rPr lang="en-US"/>
              <a:t>Conditions climatiques changeantes :</a:t>
            </a:r>
          </a:p>
          <a:p>
            <a:r>
              <a:rPr lang="en-US"/>
              <a:t>Ajouter des facteurs dynamiques comme les vents, la pluie, ou les tempêtes, influençant les trajectoires des oiseaux et leurs décisions.</a:t>
            </a:r>
          </a:p>
          <a:p>
            <a:r>
              <a:rPr lang="en-US"/>
              <a:t>Ressources évolutives :</a:t>
            </a:r>
          </a:p>
          <a:p>
            <a:r>
              <a:rPr lang="en-US"/>
              <a:t>Simuler des ressources qui apparaissent, disparaissent, ou se déplacent pour imiter un environnement plus réaliste.</a:t>
            </a:r>
          </a:p>
          <a:p>
            <a:r>
              <a:rPr lang="en-US"/>
              <a:t>Présence de prédateurs intelligents :</a:t>
            </a:r>
          </a:p>
          <a:p>
            <a:r>
              <a:rPr lang="en-US"/>
              <a:t>Ajouter des prédateurs dotés d’intelligence artificielle capables d’adapter leurs comportements à ceux des oiseaux.</a:t>
            </a:r>
          </a:p>
          <a:p>
            <a:r>
              <a:rPr lang="en-US"/>
              <a:t>3. Optimisation Technique</a:t>
            </a:r>
          </a:p>
          <a:p>
            <a:r>
              <a:rPr lang="en-US"/>
              <a:t>Performance du backend :</a:t>
            </a:r>
          </a:p>
          <a:p>
            <a:r>
              <a:rPr lang="en-US"/>
              <a:t>Optimiser les calculs de simulation pour supporter des environnements plus grands ou des simulations à plus grande échelle (par exemple, des milliers d'oiseaux).</a:t>
            </a:r>
          </a:p>
          <a:p>
            <a:r>
              <a:rPr lang="en-US"/>
              <a:t>Rendu graphique :</a:t>
            </a:r>
          </a:p>
          <a:p>
            <a:r>
              <a:rPr lang="en-US"/>
              <a:t>Améliorer la visualisation en ajoutant des animations fluides, des transitions douces, et des représentations en 3D des oiseaux et de leur environnement.</a:t>
            </a:r>
          </a:p>
          <a:p>
            <a:r>
              <a:rPr lang="en-US"/>
              <a:t>4. Interface Utilisateur</a:t>
            </a:r>
          </a:p>
          <a:p>
            <a:r>
              <a:rPr lang="en-US"/>
              <a:t>Personnalisation accrue :</a:t>
            </a:r>
          </a:p>
          <a:p>
            <a:r>
              <a:rPr lang="en-US"/>
              <a:t>Permettre à l'utilisateur de définir des caractéristiques spécifiques aux espèces (taille, endurance, vitesse, etc.) ou des scénarios personnalisés.</a:t>
            </a:r>
          </a:p>
          <a:p>
            <a:r>
              <a:rPr lang="en-US"/>
              <a:t>Feedback en temps réel :</a:t>
            </a:r>
          </a:p>
          <a:p>
            <a:r>
              <a:rPr lang="en-US"/>
              <a:t>Afficher des statistiques comme l'énergie moyenne des oiseaux, le nombre de collisions évitées, ou les trajets parcourus sous forme de graphiques interactifs.</a:t>
            </a:r>
          </a:p>
          <a:p>
            <a:r>
              <a:rPr lang="en-US"/>
              <a:t>Perspectives</a:t>
            </a:r>
          </a:p>
          <a:p>
            <a:r>
              <a:rPr lang="en-US"/>
              <a:t>1. Recherche et Éducation</a:t>
            </a:r>
          </a:p>
          <a:p>
            <a:r>
              <a:rPr lang="en-US"/>
              <a:t>Outil pédagogique :</a:t>
            </a:r>
          </a:p>
          <a:p>
            <a:r>
              <a:rPr lang="en-US"/>
              <a:t>Utiliser la simulation dans des contextes éducatifs pour enseigner des concepts liés à la biologie, à l'écologie, ou aux systèmes multi-agents.</a:t>
            </a:r>
          </a:p>
          <a:p>
            <a:r>
              <a:rPr lang="en-US"/>
              <a:t>Études scientifiques :</a:t>
            </a:r>
          </a:p>
          <a:p>
            <a:r>
              <a:rPr lang="en-US"/>
              <a:t>Collaborer avec des chercheurs pour tester des hypothèses sur le comportement migratoire des oiseaux et évaluer les impacts du changement climatique.</a:t>
            </a:r>
          </a:p>
          <a:p>
            <a:r>
              <a:rPr lang="en-US"/>
              <a:t>2. Extensions Fonctionnelles</a:t>
            </a:r>
          </a:p>
          <a:p>
            <a:r>
              <a:rPr lang="en-US"/>
              <a:t>Autres espèces animales :</a:t>
            </a:r>
          </a:p>
          <a:p>
            <a:r>
              <a:rPr lang="en-US"/>
              <a:t>Étendre la simulation pour inclure des comportements migratoires d'autres espèces, comme les poissons, les mammifères, ou les insectes.</a:t>
            </a:r>
          </a:p>
          <a:p>
            <a:r>
              <a:rPr lang="en-US"/>
              <a:t>Simulation multi-écosystèmes :</a:t>
            </a:r>
          </a:p>
          <a:p>
            <a:r>
              <a:rPr lang="en-US"/>
              <a:t>Introduire des environnements variés (terrestres, marins, urbains) pour simuler des interactions entre différents écosystèmes.</a:t>
            </a:r>
          </a:p>
          <a:p>
            <a:r>
              <a:rPr lang="en-US"/>
              <a:t>Approche multi-agent :</a:t>
            </a:r>
          </a:p>
          <a:p>
            <a:r>
              <a:rPr lang="en-US"/>
              <a:t>Permettre des simulations impliquant plusieurs groupes d’espèces qui interagissent entre eux.</a:t>
            </a:r>
          </a:p>
          <a:p>
            <a:r>
              <a:rPr lang="en-US"/>
              <a:t>3. Accessibilité et Partage</a:t>
            </a:r>
          </a:p>
          <a:p>
            <a:r>
              <a:rPr lang="en-US"/>
              <a:t>Portage sur le cloud :</a:t>
            </a:r>
          </a:p>
          <a:p>
            <a:r>
              <a:rPr lang="en-US"/>
              <a:t>Héberger la simulation en ligne pour permettre à un large public d'y accéder sans installation locale.</a:t>
            </a:r>
          </a:p>
          <a:p>
            <a:r>
              <a:rPr lang="en-US"/>
              <a:t>Exportation et partage des résultats :</a:t>
            </a:r>
          </a:p>
          <a:p>
            <a:r>
              <a:rPr lang="en-US"/>
              <a:t>Ajouter des fonctionnalités pour sauvegarder et partager les résultats des simulations sous forme de vidéos, de graphiques, ou de fichiers de données.</a:t>
            </a:r>
          </a:p>
          <a:p>
            <a:r>
              <a:rPr lang="en-US"/>
              <a:t>4. Intégration d'IA</a:t>
            </a:r>
          </a:p>
          <a:p>
            <a:r>
              <a:rPr lang="en-US"/>
              <a:t>Apprentissage automatique :</a:t>
            </a:r>
          </a:p>
          <a:p>
            <a:r>
              <a:rPr lang="en-US"/>
              <a:t>Utiliser des algorithmes d’apprentissage pour permettre aux oiseaux de "s’améliorer" au fil des simulations en adaptant leurs stratégies migratoires.</a:t>
            </a:r>
          </a:p>
          <a:p>
            <a:r>
              <a:rPr lang="en-US"/>
              <a:t>Prédiction et optimisation :</a:t>
            </a:r>
          </a:p>
          <a:p>
            <a:r>
              <a:rPr lang="en-US"/>
              <a:t>Développer des modèles prédictifs pour optimiser les trajectoires ou les comportements en fonction des conditions environnementales.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3Z7EvaEI.mp4" Type="http://schemas.openxmlformats.org/officeDocument/2006/relationships/video"/><Relationship Id="rId4" Target="../media/VAE3Z7EvaEI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888" t="0" r="288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426270"/>
            <a:ext cx="8162925" cy="803328"/>
            <a:chOff x="0" y="0"/>
            <a:chExt cx="2580222" cy="2539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0222" cy="253924"/>
            </a:xfrm>
            <a:custGeom>
              <a:avLst/>
              <a:gdLst/>
              <a:ahLst/>
              <a:cxnLst/>
              <a:rect r="r" b="b" t="t" l="l"/>
              <a:pathLst>
                <a:path h="253924" w="2580222">
                  <a:moveTo>
                    <a:pt x="89152" y="0"/>
                  </a:moveTo>
                  <a:lnTo>
                    <a:pt x="2491070" y="0"/>
                  </a:lnTo>
                  <a:cubicBezTo>
                    <a:pt x="2514715" y="0"/>
                    <a:pt x="2537391" y="9393"/>
                    <a:pt x="2554110" y="26112"/>
                  </a:cubicBezTo>
                  <a:cubicBezTo>
                    <a:pt x="2570829" y="42831"/>
                    <a:pt x="2580222" y="65507"/>
                    <a:pt x="2580222" y="89152"/>
                  </a:cubicBezTo>
                  <a:lnTo>
                    <a:pt x="2580222" y="164772"/>
                  </a:lnTo>
                  <a:cubicBezTo>
                    <a:pt x="2580222" y="214010"/>
                    <a:pt x="2540308" y="253924"/>
                    <a:pt x="2491070" y="253924"/>
                  </a:cubicBezTo>
                  <a:lnTo>
                    <a:pt x="89152" y="253924"/>
                  </a:lnTo>
                  <a:cubicBezTo>
                    <a:pt x="39915" y="253924"/>
                    <a:pt x="0" y="214010"/>
                    <a:pt x="0" y="164772"/>
                  </a:cubicBezTo>
                  <a:lnTo>
                    <a:pt x="0" y="89152"/>
                  </a:lnTo>
                  <a:cubicBezTo>
                    <a:pt x="0" y="39915"/>
                    <a:pt x="39915" y="0"/>
                    <a:pt x="891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80222" cy="272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2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599" y="369513"/>
            <a:ext cx="18130052" cy="579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00"/>
              </a:lnSpc>
            </a:pPr>
            <a:r>
              <a:rPr lang="en-US" sz="15000" spc="55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SOUTENANCE PROJET AI30</a:t>
            </a:r>
          </a:p>
          <a:p>
            <a:pPr algn="ctr">
              <a:lnSpc>
                <a:spcPts val="4128"/>
              </a:lnSpc>
            </a:pPr>
          </a:p>
          <a:p>
            <a:pPr algn="ctr">
              <a:lnSpc>
                <a:spcPts val="5503"/>
              </a:lnSpc>
            </a:pPr>
            <a:r>
              <a:rPr lang="en-US" sz="6399" spc="236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SYSTEMES MULTI-AGENTS</a:t>
            </a:r>
          </a:p>
          <a:p>
            <a:pPr algn="ctr">
              <a:lnSpc>
                <a:spcPts val="4128"/>
              </a:lnSpc>
            </a:pPr>
          </a:p>
          <a:p>
            <a:pPr algn="ctr">
              <a:lnSpc>
                <a:spcPts val="2752"/>
              </a:lnSpc>
            </a:pPr>
          </a:p>
          <a:p>
            <a:pPr algn="ctr">
              <a:lnSpc>
                <a:spcPts val="3611"/>
              </a:lnSpc>
            </a:pPr>
            <a:r>
              <a:rPr lang="en-US" sz="4200" spc="15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SIMULATION DE MIGRATION DES OISEAUX</a:t>
            </a:r>
          </a:p>
          <a:p>
            <a:pPr algn="ctr">
              <a:lnSpc>
                <a:spcPts val="2752"/>
              </a:lnSpc>
            </a:pPr>
          </a:p>
          <a:p>
            <a:pPr algn="ctr">
              <a:lnSpc>
                <a:spcPts val="4128"/>
              </a:lnSpc>
            </a:pPr>
          </a:p>
          <a:p>
            <a:pPr algn="ctr" marL="0" indent="0" lvl="0">
              <a:lnSpc>
                <a:spcPts val="412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63" y="6636355"/>
            <a:ext cx="7203634" cy="40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8"/>
              </a:lnSpc>
            </a:pPr>
            <a:r>
              <a:rPr lang="en-US" sz="2800" spc="1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Présenté par le Groupe A  Apprentis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2837" y="7692390"/>
            <a:ext cx="260592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Jefferson</a:t>
            </a:r>
            <a:r>
              <a:rPr lang="en-US" sz="2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Mbouopda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Chloé </a:t>
            </a:r>
            <a:r>
              <a:rPr lang="en-US" sz="2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Tchienang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Zoe</a:t>
            </a:r>
            <a:r>
              <a:rPr lang="en-US" sz="2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Porrier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Estelle</a:t>
            </a:r>
            <a:r>
              <a:rPr lang="en-US" sz="2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Tourasse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Ruben</a:t>
            </a: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Mougoué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550" y="2430916"/>
            <a:ext cx="3796731" cy="3008909"/>
          </a:xfrm>
          <a:custGeom>
            <a:avLst/>
            <a:gdLst/>
            <a:ahLst/>
            <a:cxnLst/>
            <a:rect r="r" b="b" t="t" l="l"/>
            <a:pathLst>
              <a:path h="3008909" w="3796731">
                <a:moveTo>
                  <a:pt x="0" y="0"/>
                </a:moveTo>
                <a:lnTo>
                  <a:pt x="3796731" y="0"/>
                </a:lnTo>
                <a:lnTo>
                  <a:pt x="3796731" y="3008909"/>
                </a:lnTo>
                <a:lnTo>
                  <a:pt x="0" y="3008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550" y="2056919"/>
            <a:ext cx="3796731" cy="373997"/>
          </a:xfrm>
          <a:custGeom>
            <a:avLst/>
            <a:gdLst/>
            <a:ahLst/>
            <a:cxnLst/>
            <a:rect r="r" b="b" t="t" l="l"/>
            <a:pathLst>
              <a:path h="373997" w="3796731">
                <a:moveTo>
                  <a:pt x="0" y="0"/>
                </a:moveTo>
                <a:lnTo>
                  <a:pt x="3796731" y="0"/>
                </a:lnTo>
                <a:lnTo>
                  <a:pt x="3796731" y="373997"/>
                </a:lnTo>
                <a:lnTo>
                  <a:pt x="0" y="37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98" r="0" b="-65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44578" y="2056919"/>
            <a:ext cx="6527960" cy="6288629"/>
          </a:xfrm>
          <a:custGeom>
            <a:avLst/>
            <a:gdLst/>
            <a:ahLst/>
            <a:cxnLst/>
            <a:rect r="r" b="b" t="t" l="l"/>
            <a:pathLst>
              <a:path h="6288629" w="6527960">
                <a:moveTo>
                  <a:pt x="0" y="0"/>
                </a:moveTo>
                <a:lnTo>
                  <a:pt x="6527960" y="0"/>
                </a:lnTo>
                <a:lnTo>
                  <a:pt x="6527960" y="6288629"/>
                </a:lnTo>
                <a:lnTo>
                  <a:pt x="0" y="6288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85354" y="2056919"/>
            <a:ext cx="3091276" cy="3382906"/>
          </a:xfrm>
          <a:custGeom>
            <a:avLst/>
            <a:gdLst/>
            <a:ahLst/>
            <a:cxnLst/>
            <a:rect r="r" b="b" t="t" l="l"/>
            <a:pathLst>
              <a:path h="3382906" w="3091276">
                <a:moveTo>
                  <a:pt x="0" y="0"/>
                </a:moveTo>
                <a:lnTo>
                  <a:pt x="3091276" y="0"/>
                </a:lnTo>
                <a:lnTo>
                  <a:pt x="3091276" y="3382906"/>
                </a:lnTo>
                <a:lnTo>
                  <a:pt x="0" y="3382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03432" y="6285424"/>
            <a:ext cx="3249293" cy="3735456"/>
          </a:xfrm>
          <a:custGeom>
            <a:avLst/>
            <a:gdLst/>
            <a:ahLst/>
            <a:cxnLst/>
            <a:rect r="r" b="b" t="t" l="l"/>
            <a:pathLst>
              <a:path h="3735456" w="3249293">
                <a:moveTo>
                  <a:pt x="0" y="0"/>
                </a:moveTo>
                <a:lnTo>
                  <a:pt x="3249293" y="0"/>
                </a:lnTo>
                <a:lnTo>
                  <a:pt x="3249293" y="3735456"/>
                </a:lnTo>
                <a:lnTo>
                  <a:pt x="0" y="3735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968" y="-151411"/>
            <a:ext cx="8575953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 8. RESULTATS ATTENDUS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8426" y="5565127"/>
            <a:ext cx="5209937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Tableau de bord -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47414" y="8720454"/>
            <a:ext cx="5922288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Aire de simulation - Synoptique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0435" y="96838"/>
            <a:ext cx="11456194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 9. CONCLUSION ET PERSPECTIVES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64190"/>
            <a:ext cx="18109483" cy="356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3600" spc="133" b="true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Axes d’améliorations</a:t>
            </a:r>
          </a:p>
          <a:p>
            <a:pPr algn="l">
              <a:lnSpc>
                <a:spcPts val="3816"/>
              </a:lnSpc>
            </a:pPr>
          </a:p>
          <a:p>
            <a:pPr algn="l" marL="690881" indent="-345440" lvl="1">
              <a:lnSpc>
                <a:spcPts val="3392"/>
              </a:lnSpc>
              <a:buFont typeface="Arial"/>
              <a:buChar char="•"/>
            </a:pPr>
            <a:r>
              <a:rPr lang="en-US" b="true" sz="3200" spc="11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Précision de la simulation :</a:t>
            </a:r>
            <a:r>
              <a:rPr lang="en-US" sz="3200" spc="118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modèles comportementaux avancés, Intégration des cycles biologiques, Gestion des interactions ;</a:t>
            </a:r>
          </a:p>
          <a:p>
            <a:pPr algn="l" marL="690881" indent="-345440" lvl="1">
              <a:lnSpc>
                <a:spcPts val="3392"/>
              </a:lnSpc>
              <a:buFont typeface="Arial"/>
              <a:buChar char="•"/>
            </a:pPr>
            <a:r>
              <a:rPr lang="en-US" b="true" sz="3200" spc="11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Environnement dynamique :</a:t>
            </a:r>
            <a:r>
              <a:rPr lang="en-US" sz="3200" spc="118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conditions climatiques changeantes, ressources évolutives, présence de prédateurs intelligents ;</a:t>
            </a:r>
          </a:p>
          <a:p>
            <a:pPr algn="l" marL="690881" indent="-345440" lvl="1">
              <a:lnSpc>
                <a:spcPts val="3392"/>
              </a:lnSpc>
              <a:buFont typeface="Arial"/>
              <a:buChar char="•"/>
            </a:pPr>
            <a:r>
              <a:rPr lang="en-US" b="true" sz="3200" spc="11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Optimisation technique :</a:t>
            </a:r>
            <a:r>
              <a:rPr lang="en-US" sz="3200" spc="118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performance du backend, rendu graphique ;</a:t>
            </a:r>
          </a:p>
          <a:p>
            <a:pPr algn="l" marL="690881" indent="-345440" lvl="1">
              <a:lnSpc>
                <a:spcPts val="3392"/>
              </a:lnSpc>
              <a:buFont typeface="Arial"/>
              <a:buChar char="•"/>
            </a:pPr>
            <a:r>
              <a:rPr lang="en-US" b="true" sz="3200" spc="11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Interface utilisateur :</a:t>
            </a:r>
            <a:r>
              <a:rPr lang="en-US" sz="3200" spc="118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personnalisation accrue, feedback en temps réel.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6701841"/>
            <a:ext cx="18109483" cy="239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3600" spc="133" b="true">
                <a:solidFill>
                  <a:srgbClr val="2CBA5E"/>
                </a:solidFill>
                <a:latin typeface="Arimo Bold"/>
                <a:ea typeface="Arimo Bold"/>
                <a:cs typeface="Arimo Bold"/>
                <a:sym typeface="Arimo Bold"/>
              </a:rPr>
              <a:t>Perspectives</a:t>
            </a:r>
          </a:p>
          <a:p>
            <a:pPr algn="l">
              <a:lnSpc>
                <a:spcPts val="3816"/>
              </a:lnSpc>
            </a:pPr>
          </a:p>
          <a:p>
            <a:pPr algn="l" marL="753652" indent="-376826" lvl="1">
              <a:lnSpc>
                <a:spcPts val="3700"/>
              </a:lnSpc>
              <a:buFont typeface="Arial"/>
              <a:buChar char="•"/>
            </a:pPr>
            <a:r>
              <a:rPr lang="en-US" b="true" sz="3490" spc="12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Recherche et éducation : </a:t>
            </a:r>
            <a:r>
              <a:rPr lang="en-US" sz="349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outil pédagogique, études scientifiques ;</a:t>
            </a:r>
          </a:p>
          <a:p>
            <a:pPr algn="l" marL="753652" indent="-376826" lvl="1">
              <a:lnSpc>
                <a:spcPts val="3700"/>
              </a:lnSpc>
              <a:buFont typeface="Arial"/>
              <a:buChar char="•"/>
            </a:pPr>
            <a:r>
              <a:rPr lang="en-US" b="true" sz="3490" spc="12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Extensions fonctionnelles : </a:t>
            </a:r>
            <a:r>
              <a:rPr lang="en-US" sz="349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autres espèces animales, simulation multi-ecosystèmes.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2125" y="4487476"/>
            <a:ext cx="3063750" cy="3063750"/>
          </a:xfrm>
          <a:custGeom>
            <a:avLst/>
            <a:gdLst/>
            <a:ahLst/>
            <a:cxnLst/>
            <a:rect r="r" b="b" t="t" l="l"/>
            <a:pathLst>
              <a:path h="3063750" w="3063750">
                <a:moveTo>
                  <a:pt x="0" y="0"/>
                </a:moveTo>
                <a:lnTo>
                  <a:pt x="3063750" y="0"/>
                </a:lnTo>
                <a:lnTo>
                  <a:pt x="3063750" y="3063751"/>
                </a:lnTo>
                <a:lnTo>
                  <a:pt x="0" y="30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6521" y="647700"/>
            <a:ext cx="7914957" cy="23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questions et remarques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364" y="8071"/>
            <a:ext cx="7999350" cy="10287000"/>
            <a:chOff x="0" y="0"/>
            <a:chExt cx="106658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509" t="0" r="30584" b="0"/>
            <a:stretch>
              <a:fillRect/>
            </a:stretch>
          </p:blipFill>
          <p:spPr>
            <a:xfrm flipH="false" flipV="false">
              <a:off x="0" y="0"/>
              <a:ext cx="106658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51269" y="2957754"/>
            <a:ext cx="7060223" cy="388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79"/>
              </a:lnSpc>
            </a:pPr>
            <a:r>
              <a:rPr lang="en-US" sz="8799" spc="32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SIMULATION migration d’oiseaux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611492" y="2191777"/>
            <a:ext cx="1009495" cy="10094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92161" y="3492153"/>
            <a:ext cx="1009495" cy="10094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92161" y="4794004"/>
            <a:ext cx="1009495" cy="10094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92161" y="6099808"/>
            <a:ext cx="1009495" cy="10094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37731" y="2191777"/>
            <a:ext cx="1009495" cy="10094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37731" y="3492153"/>
            <a:ext cx="1009495" cy="10094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37731" y="4777888"/>
            <a:ext cx="1009495" cy="10094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37731" y="6099808"/>
            <a:ext cx="1009495" cy="100949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874139" y="4950137"/>
            <a:ext cx="3385286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TECHNOLOGIES UTILISEES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40112" y="2480307"/>
            <a:ext cx="347382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40112" y="3592166"/>
            <a:ext cx="330358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PROBLEMATIQUE ET QUESTION DE RECHERCHE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40112" y="4776858"/>
            <a:ext cx="3111411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DESCRIPTION DE L’ENVIRONNEMENT ET  DES AGENTS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40112" y="6084725"/>
            <a:ext cx="327092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PROBLEMES DE CONCURRENCE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74139" y="2347910"/>
            <a:ext cx="338528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COMMUNICATION ENTRE LES AGENTS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74139" y="3787136"/>
            <a:ext cx="294554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MODELE DE SIMULATION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74139" y="6413102"/>
            <a:ext cx="294554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RESULTATS ATTENDUS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164911" y="8029730"/>
            <a:ext cx="1009495" cy="100949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2592587" y="8185863"/>
            <a:ext cx="294554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 ET PERSPECTIVES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11492" y="190384"/>
            <a:ext cx="7225902" cy="12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Sommaire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0519" y="2068374"/>
            <a:ext cx="14707481" cy="8345762"/>
            <a:chOff x="0" y="0"/>
            <a:chExt cx="3873575" cy="2198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3575" cy="2198061"/>
            </a:xfrm>
            <a:custGeom>
              <a:avLst/>
              <a:gdLst/>
              <a:ahLst/>
              <a:cxnLst/>
              <a:rect r="r" b="b" t="t" l="l"/>
              <a:pathLst>
                <a:path h="2198061" w="3873575">
                  <a:moveTo>
                    <a:pt x="0" y="0"/>
                  </a:moveTo>
                  <a:lnTo>
                    <a:pt x="3873575" y="0"/>
                  </a:lnTo>
                  <a:lnTo>
                    <a:pt x="3873575" y="2198061"/>
                  </a:lnTo>
                  <a:lnTo>
                    <a:pt x="0" y="2198061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3575" cy="2236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8177" y="1028700"/>
            <a:ext cx="12443900" cy="9258300"/>
            <a:chOff x="0" y="0"/>
            <a:chExt cx="327740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7406" cy="2438400"/>
            </a:xfrm>
            <a:custGeom>
              <a:avLst/>
              <a:gdLst/>
              <a:ahLst/>
              <a:cxnLst/>
              <a:rect r="r" b="b" t="t" l="l"/>
              <a:pathLst>
                <a:path h="2438400" w="3277406">
                  <a:moveTo>
                    <a:pt x="0" y="0"/>
                  </a:moveTo>
                  <a:lnTo>
                    <a:pt x="3277406" y="0"/>
                  </a:lnTo>
                  <a:lnTo>
                    <a:pt x="327740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7740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90977" y="1028700"/>
            <a:ext cx="8506047" cy="8229600"/>
          </a:xfrm>
          <a:custGeom>
            <a:avLst/>
            <a:gdLst/>
            <a:ahLst/>
            <a:cxnLst/>
            <a:rect r="r" b="b" t="t" l="l"/>
            <a:pathLst>
              <a:path h="8229600" w="8506047">
                <a:moveTo>
                  <a:pt x="0" y="0"/>
                </a:moveTo>
                <a:lnTo>
                  <a:pt x="8506046" y="0"/>
                </a:lnTo>
                <a:lnTo>
                  <a:pt x="85060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6350" y="2077899"/>
            <a:ext cx="7892439" cy="137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2"/>
              </a:lnSpc>
            </a:pPr>
            <a:r>
              <a:rPr lang="en-US" sz="8700" spc="321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1918" y="4908371"/>
            <a:ext cx="11286918" cy="237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 projet est une simulation multi-agent de la migration d'oiseaux. Il permet de visualiser le déplacement d'oiseaux dans un environnement simulé, d'ajuster les paramètres de la simulation, et de sauvegarder l'état de celle-ci.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83375" y="1395095"/>
            <a:ext cx="59807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9104" y="85725"/>
            <a:ext cx="16870196" cy="235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80"/>
              </a:lnSpc>
            </a:pPr>
            <a:r>
              <a:rPr lang="en-US" sz="8000" spc="296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2. PRoblematique et questions de recherches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916168"/>
            <a:ext cx="9935256" cy="671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80DE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quelle question répond notre simulation</a:t>
            </a:r>
          </a:p>
          <a:p>
            <a:pPr algn="ctr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Problématique principale 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Quels sont les impacts de la disponibilité de nourriture sur les trajectoires migratoires ?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2CBA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Problématiques secondaires :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Comment les oiseaux se regroupent ou se dispersent en fonction des conditions environnementales ? ;</a:t>
            </a:r>
          </a:p>
          <a:p>
            <a:pPr algn="l" marL="690872" indent="-345436" lvl="1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Quels schémas de repos et d’activité sont observés lors de la migration des oiseaux ?.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704" y="5143500"/>
            <a:ext cx="1565386" cy="2074609"/>
          </a:xfrm>
          <a:custGeom>
            <a:avLst/>
            <a:gdLst/>
            <a:ahLst/>
            <a:cxnLst/>
            <a:rect r="r" b="b" t="t" l="l"/>
            <a:pathLst>
              <a:path h="2074609" w="1565386">
                <a:moveTo>
                  <a:pt x="0" y="0"/>
                </a:moveTo>
                <a:lnTo>
                  <a:pt x="1565387" y="0"/>
                </a:lnTo>
                <a:lnTo>
                  <a:pt x="1565387" y="2074609"/>
                </a:lnTo>
                <a:lnTo>
                  <a:pt x="0" y="207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5661" y="5008582"/>
            <a:ext cx="2221645" cy="2209527"/>
          </a:xfrm>
          <a:custGeom>
            <a:avLst/>
            <a:gdLst/>
            <a:ahLst/>
            <a:cxnLst/>
            <a:rect r="r" b="b" t="t" l="l"/>
            <a:pathLst>
              <a:path h="2209527" w="2221645">
                <a:moveTo>
                  <a:pt x="0" y="0"/>
                </a:moveTo>
                <a:lnTo>
                  <a:pt x="2221645" y="0"/>
                </a:lnTo>
                <a:lnTo>
                  <a:pt x="2221645" y="2209527"/>
                </a:lnTo>
                <a:lnTo>
                  <a:pt x="0" y="2209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9581" y="5186251"/>
            <a:ext cx="2370445" cy="1667931"/>
          </a:xfrm>
          <a:custGeom>
            <a:avLst/>
            <a:gdLst/>
            <a:ahLst/>
            <a:cxnLst/>
            <a:rect r="r" b="b" t="t" l="l"/>
            <a:pathLst>
              <a:path h="1667931" w="2370445">
                <a:moveTo>
                  <a:pt x="0" y="0"/>
                </a:moveTo>
                <a:lnTo>
                  <a:pt x="2370445" y="0"/>
                </a:lnTo>
                <a:lnTo>
                  <a:pt x="2370445" y="1667932"/>
                </a:lnTo>
                <a:lnTo>
                  <a:pt x="0" y="1667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2301" y="5143500"/>
            <a:ext cx="2812481" cy="2035533"/>
          </a:xfrm>
          <a:custGeom>
            <a:avLst/>
            <a:gdLst/>
            <a:ahLst/>
            <a:cxnLst/>
            <a:rect r="r" b="b" t="t" l="l"/>
            <a:pathLst>
              <a:path h="2035533" w="2812481">
                <a:moveTo>
                  <a:pt x="0" y="0"/>
                </a:moveTo>
                <a:lnTo>
                  <a:pt x="2812481" y="0"/>
                </a:lnTo>
                <a:lnTo>
                  <a:pt x="2812481" y="2035533"/>
                </a:lnTo>
                <a:lnTo>
                  <a:pt x="0" y="2035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218" y="224154"/>
            <a:ext cx="18221563" cy="153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3. Description de l’environnement et des agents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0973" y="2324443"/>
            <a:ext cx="693438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80DE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L’environnement : 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monde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7370" y="3424264"/>
            <a:ext cx="197286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AGENT(S)</a:t>
            </a: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475" y="4261889"/>
            <a:ext cx="83879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3597" y="4261889"/>
            <a:ext cx="1777603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Obstacle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8199" y="3474111"/>
            <a:ext cx="152340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2CBA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OBJETS</a:t>
            </a: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56813" y="4261889"/>
            <a:ext cx="98345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05666" y="4223789"/>
            <a:ext cx="179498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Predator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0948" y="9313609"/>
            <a:ext cx="1523166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La  description des agents s’est faite en s’inspirant de la boucle de simulation Perceptions ⇾ Actions ⇾ Délibérations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0102" y="3090526"/>
            <a:ext cx="1928851" cy="1027050"/>
          </a:xfrm>
          <a:custGeom>
            <a:avLst/>
            <a:gdLst/>
            <a:ahLst/>
            <a:cxnLst/>
            <a:rect r="r" b="b" t="t" l="l"/>
            <a:pathLst>
              <a:path h="1027050" w="1928851">
                <a:moveTo>
                  <a:pt x="0" y="0"/>
                </a:moveTo>
                <a:lnTo>
                  <a:pt x="1928851" y="0"/>
                </a:lnTo>
                <a:lnTo>
                  <a:pt x="1928851" y="1027050"/>
                </a:lnTo>
                <a:lnTo>
                  <a:pt x="0" y="102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331" y="527124"/>
            <a:ext cx="17550751" cy="96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1"/>
              </a:lnSpc>
            </a:pPr>
            <a:r>
              <a:rPr lang="en-US" sz="6104" spc="22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4. problèmes de concurrence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90890" y="4895963"/>
            <a:ext cx="3118035" cy="174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590" spc="9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Exemple : </a:t>
            </a:r>
          </a:p>
          <a:p>
            <a:pPr algn="ctr">
              <a:lnSpc>
                <a:spcPts val="2746"/>
              </a:lnSpc>
            </a:pPr>
            <a:r>
              <a:rPr lang="en-US" sz="2590" spc="9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Gestion du lancement et de l’arrêt de la simulation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62585" y="3779497"/>
            <a:ext cx="4002727" cy="97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CHANNELS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9815" y="7500443"/>
            <a:ext cx="1764474" cy="1757857"/>
          </a:xfrm>
          <a:custGeom>
            <a:avLst/>
            <a:gdLst/>
            <a:ahLst/>
            <a:cxnLst/>
            <a:rect r="r" b="b" t="t" l="l"/>
            <a:pathLst>
              <a:path h="1757857" w="1764474">
                <a:moveTo>
                  <a:pt x="0" y="0"/>
                </a:moveTo>
                <a:lnTo>
                  <a:pt x="1764474" y="0"/>
                </a:lnTo>
                <a:lnTo>
                  <a:pt x="1764474" y="1757857"/>
                </a:lnTo>
                <a:lnTo>
                  <a:pt x="0" y="175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331" y="527124"/>
            <a:ext cx="17550751" cy="96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1"/>
              </a:lnSpc>
            </a:pPr>
            <a:r>
              <a:rPr lang="en-US" sz="6104" spc="22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5. communication entre agents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78839" y="4846002"/>
            <a:ext cx="733032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Tous les agents sont indépendants !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167" y="1518369"/>
            <a:ext cx="8233262" cy="7697859"/>
          </a:xfrm>
          <a:custGeom>
            <a:avLst/>
            <a:gdLst/>
            <a:ahLst/>
            <a:cxnLst/>
            <a:rect r="r" b="b" t="t" l="l"/>
            <a:pathLst>
              <a:path h="7697859" w="8233262">
                <a:moveTo>
                  <a:pt x="0" y="0"/>
                </a:moveTo>
                <a:lnTo>
                  <a:pt x="8233262" y="0"/>
                </a:lnTo>
                <a:lnTo>
                  <a:pt x="8233262" y="7697859"/>
                </a:lnTo>
                <a:lnTo>
                  <a:pt x="0" y="7697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23961" y="-142875"/>
            <a:ext cx="9984106" cy="127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  <a:spcBef>
                <a:spcPct val="0"/>
              </a:spcBef>
            </a:pPr>
            <a:r>
              <a:rPr lang="en-US" sz="8000" spc="296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6. MODELE DE SIMULATION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29641" y="1803914"/>
            <a:ext cx="6929659" cy="71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b="true" sz="2304" spc="85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Simulation de Migration :</a:t>
            </a: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Les oiseaux (agents) se déplacent dans un environnement simulé avec des règles simples (migration, repos, recherche de nourriture, évitement d'obstacles).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b="true" sz="2304" spc="85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Visualisation en Temps Réel : </a:t>
            </a: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 frontend React affiche l'état de la simulation en temps réel.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Contrôles : Boutons pour démarrer et arrêter la simulation.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b="true" sz="2304" spc="85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Paramètres Ajustables :</a:t>
            </a: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Possibilité de modifier la vitesse de la simulation et la taille du monde.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Persistance des Données : Sauvegarde et chargement de l'état de la simulation via SQLite.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b="true" sz="2304" spc="85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Indicateur de Collisions : </a:t>
            </a: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Affiche le nombre de collisions entre oiseaux.</a:t>
            </a:r>
          </a:p>
          <a:p>
            <a:pPr algn="l" marL="497506" indent="-248753" lvl="1">
              <a:lnSpc>
                <a:spcPts val="2442"/>
              </a:lnSpc>
              <a:buFont typeface="Arial"/>
              <a:buChar char="•"/>
            </a:pPr>
            <a:r>
              <a:rPr lang="en-US" b="true" sz="2304" spc="85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Interface Utilisateur Dynamique :</a:t>
            </a:r>
            <a:r>
              <a:rPr lang="en-US" sz="2304" spc="8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L'interface a un thème inspiré de Barbie, avec des couleurs vives et des animations subtiles.</a:t>
            </a:r>
          </a:p>
          <a:p>
            <a:pPr algn="l">
              <a:lnSpc>
                <a:spcPts val="244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89723" y="9554132"/>
            <a:ext cx="1320053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La modélisation du système multi-agents s’</a:t>
            </a:r>
            <a:r>
              <a:rPr lang="en-US" sz="18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est faite en s’inspirant du modèle de Ferber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768939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862325"/>
          </a:xfrm>
          <a:custGeom>
            <a:avLst/>
            <a:gdLst/>
            <a:ahLst/>
            <a:cxnLst/>
            <a:rect r="r" b="b" t="t" l="l"/>
            <a:pathLst>
              <a:path h="4862325" w="18288000">
                <a:moveTo>
                  <a:pt x="0" y="0"/>
                </a:moveTo>
                <a:lnTo>
                  <a:pt x="18288000" y="0"/>
                </a:lnTo>
                <a:lnTo>
                  <a:pt x="18288000" y="4862325"/>
                </a:lnTo>
                <a:lnTo>
                  <a:pt x="0" y="486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214" r="0" b="-1008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74452"/>
            <a:ext cx="15469778" cy="12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 7. TECHNOLOGIES UTILISEES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402197"/>
            <a:ext cx="8978634" cy="345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600" spc="96" b="true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     Backend (Go/Gin) :</a:t>
            </a:r>
          </a:p>
          <a:p>
            <a:pPr algn="l">
              <a:lnSpc>
                <a:spcPts val="2756"/>
              </a:lnSpc>
            </a:pPr>
          </a:p>
          <a:p>
            <a:pPr algn="l" marL="561345" indent="-280673" lvl="1">
              <a:lnSpc>
                <a:spcPts val="2756"/>
              </a:lnSpc>
              <a:buFont typeface="Arial"/>
              <a:buChar char="•"/>
            </a:pPr>
            <a:r>
              <a:rPr lang="en-US" sz="2600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Utilise le framework Gin pour créer une API REST.</a:t>
            </a:r>
          </a:p>
          <a:p>
            <a:pPr algn="l" marL="561345" indent="-280673" lvl="1">
              <a:lnSpc>
                <a:spcPts val="2756"/>
              </a:lnSpc>
              <a:buFont typeface="Arial"/>
              <a:buChar char="•"/>
            </a:pPr>
            <a:r>
              <a:rPr lang="en-US" sz="2600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Implémente la logique de la simulation, la gestion des agents, et les interactions avec l'environnement.</a:t>
            </a:r>
          </a:p>
          <a:p>
            <a:pPr algn="l" marL="561345" indent="-280673" lvl="1">
              <a:lnSpc>
                <a:spcPts val="2756"/>
              </a:lnSpc>
              <a:buFont typeface="Arial"/>
              <a:buChar char="•"/>
            </a:pPr>
            <a:r>
              <a:rPr lang="en-US" sz="2600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Stocke et récupère l'état de la simulation avec SQLite.</a:t>
            </a:r>
          </a:p>
          <a:p>
            <a:pPr algn="l" marL="561345" indent="-280673" lvl="1">
              <a:lnSpc>
                <a:spcPts val="2756"/>
              </a:lnSpc>
              <a:buFont typeface="Arial"/>
              <a:buChar char="•"/>
            </a:pPr>
            <a:r>
              <a:rPr lang="en-US" sz="2600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Utilise des channels (au lieu de mutexes) pour la communication entre les goroutines.</a:t>
            </a:r>
          </a:p>
          <a:p>
            <a:pPr algn="l">
              <a:lnSpc>
                <a:spcPts val="275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63589" y="6402197"/>
            <a:ext cx="9329530" cy="3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599" spc="96" b="true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     Frontend (React) :</a:t>
            </a:r>
          </a:p>
          <a:p>
            <a:pPr algn="l">
              <a:lnSpc>
                <a:spcPts val="2755"/>
              </a:lnSpc>
            </a:pPr>
          </a:p>
          <a:p>
            <a:pPr algn="l" marL="561334" indent="-280667" lvl="1">
              <a:lnSpc>
                <a:spcPts val="2755"/>
              </a:lnSpc>
              <a:buFont typeface="Arial"/>
              <a:buChar char="•"/>
            </a:pPr>
            <a:r>
              <a:rPr lang="en-US" sz="2599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Utilise React pour la construction des composants et la gestion de l'état.</a:t>
            </a:r>
          </a:p>
          <a:p>
            <a:pPr algn="l" marL="561334" indent="-280667" lvl="1">
              <a:lnSpc>
                <a:spcPts val="2755"/>
              </a:lnSpc>
              <a:buFont typeface="Arial"/>
              <a:buChar char="•"/>
            </a:pPr>
            <a:r>
              <a:rPr lang="en-US" sz="2599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Utilise axios pour communiquer avec l'API REST du backend.</a:t>
            </a:r>
          </a:p>
          <a:p>
            <a:pPr algn="l" marL="561334" indent="-280667" lvl="1">
              <a:lnSpc>
                <a:spcPts val="2755"/>
              </a:lnSpc>
              <a:buFont typeface="Arial"/>
              <a:buChar char="•"/>
            </a:pPr>
            <a:r>
              <a:rPr lang="en-US" sz="2599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Affiche le monde de la simulation avec un élément canvas.</a:t>
            </a:r>
          </a:p>
          <a:p>
            <a:pPr algn="l" marL="561334" indent="-280667" lvl="1">
              <a:lnSpc>
                <a:spcPts val="2755"/>
              </a:lnSpc>
              <a:buFont typeface="Arial"/>
              <a:buChar char="•"/>
            </a:pPr>
            <a:r>
              <a:rPr lang="en-US" sz="2599" spc="9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Utilise useEffect pour faire les appels à l'API de manière efficace.</a:t>
            </a:r>
          </a:p>
          <a:p>
            <a:pPr algn="l">
              <a:lnSpc>
                <a:spcPts val="275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DAGbFbN3kGk</dc:identifier>
  <dcterms:modified xsi:type="dcterms:W3CDTF">2011-08-01T06:04:30Z</dcterms:modified>
  <cp:revision>1</cp:revision>
  <dc:title>Bleu Foncé Technologie Moderne Entreprise Informatique Présentation</dc:title>
</cp:coreProperties>
</file>